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9" r:id="rId7"/>
    <p:sldId id="258" r:id="rId8"/>
    <p:sldId id="257" r:id="rId9"/>
    <p:sldId id="260" r:id="rId10"/>
    <p:sldId id="262" r:id="rId11"/>
    <p:sldId id="270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0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0DD2-7ED3-4678-B5B1-F35BE67FF88B}" type="datetimeFigureOut">
              <a:rPr lang="fr-FR" smtClean="0"/>
              <a:pPr/>
              <a:t>17/09/2012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1BF-68BC-413F-8D66-F0F2219DE1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0DD2-7ED3-4678-B5B1-F35BE67FF88B}" type="datetimeFigureOut">
              <a:rPr lang="fr-FR" smtClean="0"/>
              <a:pPr/>
              <a:t>17/09/2012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1BF-68BC-413F-8D66-F0F2219DE1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0DD2-7ED3-4678-B5B1-F35BE67FF88B}" type="datetimeFigureOut">
              <a:rPr lang="fr-FR" smtClean="0"/>
              <a:pPr/>
              <a:t>17/09/2012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1BF-68BC-413F-8D66-F0F2219DE1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0DD2-7ED3-4678-B5B1-F35BE67FF88B}" type="datetimeFigureOut">
              <a:rPr lang="fr-FR" smtClean="0"/>
              <a:pPr/>
              <a:t>17/09/2012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1BF-68BC-413F-8D66-F0F2219DE1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0DD2-7ED3-4678-B5B1-F35BE67FF88B}" type="datetimeFigureOut">
              <a:rPr lang="fr-FR" smtClean="0"/>
              <a:pPr/>
              <a:t>17/09/2012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1BF-68BC-413F-8D66-F0F2219DE1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0DD2-7ED3-4678-B5B1-F35BE67FF88B}" type="datetimeFigureOut">
              <a:rPr lang="fr-FR" smtClean="0"/>
              <a:pPr/>
              <a:t>17/09/2012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1BF-68BC-413F-8D66-F0F2219DE1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0DD2-7ED3-4678-B5B1-F35BE67FF88B}" type="datetimeFigureOut">
              <a:rPr lang="fr-FR" smtClean="0"/>
              <a:pPr/>
              <a:t>17/09/2012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1BF-68BC-413F-8D66-F0F2219DE1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0DD2-7ED3-4678-B5B1-F35BE67FF88B}" type="datetimeFigureOut">
              <a:rPr lang="fr-FR" smtClean="0"/>
              <a:pPr/>
              <a:t>17/09/2012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1BF-68BC-413F-8D66-F0F2219DE1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0DD2-7ED3-4678-B5B1-F35BE67FF88B}" type="datetimeFigureOut">
              <a:rPr lang="fr-FR" smtClean="0"/>
              <a:pPr/>
              <a:t>17/09/2012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1BF-68BC-413F-8D66-F0F2219DE1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0DD2-7ED3-4678-B5B1-F35BE67FF88B}" type="datetimeFigureOut">
              <a:rPr lang="fr-FR" smtClean="0"/>
              <a:pPr/>
              <a:t>17/09/2012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1BF-68BC-413F-8D66-F0F2219DE1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0DD2-7ED3-4678-B5B1-F35BE67FF88B}" type="datetimeFigureOut">
              <a:rPr lang="fr-FR" smtClean="0"/>
              <a:pPr/>
              <a:t>17/09/2012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1BF-68BC-413F-8D66-F0F2219DE1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0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D0DD2-7ED3-4678-B5B1-F35BE67FF88B}" type="datetimeFigureOut">
              <a:rPr lang="fr-FR" smtClean="0"/>
              <a:pPr/>
              <a:t>17/09/2012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B21BF-68BC-413F-8D66-F0F2219DE1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bg1"/>
                </a:solidFill>
              </a:rPr>
              <a:t>PRISE EN CHARGE ET DROITS DES PATIENTS EN FIN DE VIE</a:t>
            </a:r>
            <a:endParaRPr lang="fr-FR" sz="4000" dirty="0">
              <a:solidFill>
                <a:schemeClr val="bg1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755576" y="413735"/>
            <a:ext cx="77768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773718" y="1880548"/>
            <a:ext cx="77768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1542143" y="5234214"/>
            <a:ext cx="27729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Dr NOEL-GUILLET Amélie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Médecin EMAD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Hôpital P.DESBIEF, Marseille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313"/>
            <a:ext cx="9144000" cy="762000"/>
          </a:xfrm>
          <a:solidFill>
            <a:srgbClr val="FFFFFF"/>
          </a:solidFill>
        </p:spPr>
        <p:txBody>
          <a:bodyPr>
            <a:normAutofit/>
          </a:bodyPr>
          <a:lstStyle/>
          <a:p>
            <a:pPr eaLnBrk="1" hangingPunct="1"/>
            <a:r>
              <a:rPr lang="fr-FR" sz="2800">
                <a:solidFill>
                  <a:srgbClr val="0000FF"/>
                </a:solidFill>
              </a:rPr>
              <a:t>LA PROCEDURE COLLEGIALE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512" y="1529283"/>
            <a:ext cx="8629650" cy="5572125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ts val="1200"/>
              </a:spcBef>
              <a:defRPr/>
            </a:pPr>
            <a:r>
              <a:rPr lang="fr-FR" sz="2000" dirty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rPr>
              <a:t>Patient  hors d ’état d ’exprimer sa volonté.</a:t>
            </a:r>
          </a:p>
          <a:p>
            <a:pPr algn="just" eaLnBrk="1" hangingPunct="1">
              <a:spcBef>
                <a:spcPts val="1200"/>
              </a:spcBef>
              <a:defRPr/>
            </a:pPr>
            <a:r>
              <a:rPr lang="fr-FR" sz="2000" dirty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rPr>
              <a:t>Décision prise par le médecin en charge du patient, après concertation avec l ’équipe de soins si elle existe et sur l ’avis motivé d ’au moins un médecin, appelé en qualité de consultant.</a:t>
            </a:r>
          </a:p>
          <a:p>
            <a:pPr algn="just" eaLnBrk="1" hangingPunct="1">
              <a:spcBef>
                <a:spcPts val="1200"/>
              </a:spcBef>
              <a:defRPr/>
            </a:pPr>
            <a:r>
              <a:rPr lang="fr-FR" sz="2000" dirty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rPr>
              <a:t>Aucun lien hiérarchique entre médecin et consultant.</a:t>
            </a:r>
          </a:p>
          <a:p>
            <a:pPr algn="just" eaLnBrk="1" hangingPunct="1">
              <a:spcBef>
                <a:spcPts val="1200"/>
              </a:spcBef>
              <a:defRPr/>
            </a:pPr>
            <a:r>
              <a:rPr lang="fr-FR" sz="2000" dirty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rPr>
              <a:t>La décision prend en compte les souhaits </a:t>
            </a:r>
            <a:r>
              <a:rPr lang="fr-FR" sz="2000" dirty="0" err="1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rPr>
              <a:t>qu</a:t>
            </a:r>
            <a:r>
              <a:rPr lang="fr-FR" sz="2000" dirty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rPr>
              <a:t> ’aurait antérieurement exprimé le patient (directives anticipées), l ’avis de la personne de confiance ainsi que celui de la famille ou, à défaut celui d ’un de ses proches.</a:t>
            </a:r>
          </a:p>
          <a:p>
            <a:pPr algn="just" eaLnBrk="1" hangingPunct="1">
              <a:spcBef>
                <a:spcPts val="1200"/>
              </a:spcBef>
              <a:defRPr/>
            </a:pPr>
            <a:r>
              <a:rPr lang="fr-FR" sz="2000" dirty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rPr>
              <a:t>Décision motivée. Avis recueillis, nature et sens des concertations et motifs de la décision sont inscrits au dossier médical.</a:t>
            </a:r>
          </a:p>
          <a:p>
            <a:pPr algn="r" eaLnBrk="1" hangingPunct="1">
              <a:spcBef>
                <a:spcPts val="1200"/>
              </a:spcBef>
              <a:buFontTx/>
              <a:buNone/>
              <a:defRPr/>
            </a:pPr>
            <a:endParaRPr lang="fr-FR" sz="1800" dirty="0" smtClean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  <a:p>
            <a:pPr algn="r" eaLnBrk="1" hangingPunct="1">
              <a:spcBef>
                <a:spcPts val="1200"/>
              </a:spcBef>
              <a:buFontTx/>
              <a:buNone/>
              <a:defRPr/>
            </a:pPr>
            <a:endParaRPr lang="fr-FR" sz="1800" dirty="0">
              <a:solidFill>
                <a:schemeClr val="bg1"/>
              </a:solidFill>
              <a:latin typeface="Arial Narrow" pitchFamily="34" charset="0"/>
            </a:endParaRPr>
          </a:p>
          <a:p>
            <a:pPr algn="r" eaLnBrk="1" hangingPunct="1">
              <a:spcBef>
                <a:spcPts val="1200"/>
              </a:spcBef>
              <a:buFontTx/>
              <a:buNone/>
              <a:defRPr/>
            </a:pPr>
            <a:r>
              <a:rPr lang="fr-FR" sz="18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rPr>
              <a:t>R </a:t>
            </a:r>
            <a:r>
              <a:rPr lang="fr-FR" sz="1800" dirty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rPr>
              <a:t>4127-37 CSP</a:t>
            </a:r>
          </a:p>
          <a:p>
            <a:pPr eaLnBrk="1" hangingPunct="1">
              <a:defRPr/>
            </a:pPr>
            <a:endParaRPr lang="fr-FR" sz="6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628" name="Espace réservé du numéro de diapositive 5"/>
          <p:cNvSpPr txBox="1">
            <a:spLocks noGrp="1"/>
          </p:cNvSpPr>
          <p:nvPr/>
        </p:nvSpPr>
        <p:spPr bwMode="auto">
          <a:xfrm>
            <a:off x="7010400" y="6500813"/>
            <a:ext cx="21336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62309D9-7073-4DCB-ADBB-136BABD8A9BB}" type="slidenum">
              <a:rPr lang="fr-FR" sz="1000" b="1"/>
              <a:pPr algn="r"/>
              <a:t>10</a:t>
            </a:fld>
            <a:endParaRPr lang="fr-FR" sz="1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313"/>
            <a:ext cx="9144000" cy="762000"/>
          </a:xfrm>
          <a:solidFill>
            <a:srgbClr val="FFFFFF"/>
          </a:solidFill>
        </p:spPr>
        <p:txBody>
          <a:bodyPr>
            <a:normAutofit/>
          </a:bodyPr>
          <a:lstStyle/>
          <a:p>
            <a:pPr eaLnBrk="1" hangingPunct="1"/>
            <a:r>
              <a:rPr lang="fr-FR" sz="2800" dirty="0" smtClean="0">
                <a:solidFill>
                  <a:srgbClr val="0000FF"/>
                </a:solidFill>
              </a:rPr>
              <a:t>CONCLUSION</a:t>
            </a:r>
            <a:endParaRPr lang="fr-FR" sz="2800" dirty="0">
              <a:solidFill>
                <a:srgbClr val="0000FF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512" y="1529283"/>
            <a:ext cx="8629650" cy="5572125"/>
          </a:xfrm>
        </p:spPr>
        <p:txBody>
          <a:bodyPr>
            <a:normAutofit/>
          </a:bodyPr>
          <a:lstStyle/>
          <a:p>
            <a:pPr algn="r" eaLnBrk="1" hangingPunct="1">
              <a:spcBef>
                <a:spcPts val="1200"/>
              </a:spcBef>
              <a:buFontTx/>
              <a:buNone/>
              <a:defRPr/>
            </a:pPr>
            <a:endParaRPr lang="fr-FR" sz="18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  <a:p>
            <a:pPr eaLnBrk="1" hangingPunct="1">
              <a:defRPr/>
            </a:pPr>
            <a:endParaRPr lang="fr-FR" sz="6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628" name="Espace réservé du numéro de diapositive 5"/>
          <p:cNvSpPr txBox="1">
            <a:spLocks noGrp="1"/>
          </p:cNvSpPr>
          <p:nvPr/>
        </p:nvSpPr>
        <p:spPr bwMode="auto">
          <a:xfrm>
            <a:off x="7010400" y="6500813"/>
            <a:ext cx="21336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62309D9-7073-4DCB-ADBB-136BABD8A9BB}" type="slidenum">
              <a:rPr lang="fr-FR" sz="1000" b="1"/>
              <a:pPr algn="r"/>
              <a:t>11</a:t>
            </a:fld>
            <a:endParaRPr lang="fr-FR" sz="1000" b="1"/>
          </a:p>
        </p:txBody>
      </p:sp>
      <p:sp>
        <p:nvSpPr>
          <p:cNvPr id="3" name="ZoneTexte 2"/>
          <p:cNvSpPr txBox="1"/>
          <p:nvPr/>
        </p:nvSpPr>
        <p:spPr>
          <a:xfrm>
            <a:off x="395536" y="2406367"/>
            <a:ext cx="8424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>
                <a:solidFill>
                  <a:schemeClr val="bg1"/>
                </a:solidFill>
              </a:rPr>
              <a:t>Au quotidien, la loi LEONETTI nous incite à une réflexion pour chacun de nos patients en Soins Palliatifs sur l’obstination déraisonnable et la possibilité de limitation </a:t>
            </a:r>
            <a:r>
              <a:rPr lang="fr-FR" sz="2000" smtClean="0">
                <a:solidFill>
                  <a:schemeClr val="bg1"/>
                </a:solidFill>
              </a:rPr>
              <a:t>ou d’arrêt </a:t>
            </a:r>
            <a:r>
              <a:rPr lang="fr-FR" sz="2000" dirty="0" smtClean="0">
                <a:solidFill>
                  <a:schemeClr val="bg1"/>
                </a:solidFill>
              </a:rPr>
              <a:t>des thérapeutiques actives</a:t>
            </a:r>
          </a:p>
          <a:p>
            <a:pPr algn="just"/>
            <a:endParaRPr lang="fr-FR" sz="2000" dirty="0" smtClean="0">
              <a:solidFill>
                <a:schemeClr val="bg1"/>
              </a:solidFill>
            </a:endParaRPr>
          </a:p>
          <a:p>
            <a:pPr algn="just"/>
            <a:r>
              <a:rPr lang="fr-FR" sz="2000" dirty="0" smtClean="0">
                <a:solidFill>
                  <a:schemeClr val="bg1"/>
                </a:solidFill>
              </a:rPr>
              <a:t>Elle a mit un cadre légal à nos prises en charges palliatives</a:t>
            </a:r>
          </a:p>
          <a:p>
            <a:pPr algn="just"/>
            <a:endParaRPr lang="fr-FR" sz="2000" dirty="0">
              <a:solidFill>
                <a:schemeClr val="bg1"/>
              </a:solidFill>
            </a:endParaRPr>
          </a:p>
          <a:p>
            <a:pPr algn="just"/>
            <a:r>
              <a:rPr lang="fr-FR" sz="2000" dirty="0" smtClean="0">
                <a:solidFill>
                  <a:schemeClr val="bg1"/>
                </a:solidFill>
              </a:rPr>
              <a:t>Elle a prit en compte une réalité médicale</a:t>
            </a:r>
            <a:endParaRPr lang="fr-F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70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rgbClr val="0000FF"/>
                </a:solidFill>
              </a:rPr>
              <a:t>I. DEFINITIONS (Recommandation ANAES)</a:t>
            </a:r>
            <a:endParaRPr lang="fr-FR" sz="28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927373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Soins palliatifs : soins actifs, continus, évolutifs, coordonnés et 		pratiqués par une équipe </a:t>
            </a:r>
            <a:r>
              <a:rPr lang="fr-FR" sz="2400" dirty="0" err="1" smtClean="0">
                <a:solidFill>
                  <a:schemeClr val="bg1"/>
                </a:solidFill>
              </a:rPr>
              <a:t>pluriprofessionnelle</a:t>
            </a:r>
            <a:r>
              <a:rPr lang="fr-FR" sz="24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fr-FR" sz="2400" dirty="0" smtClean="0">
              <a:solidFill>
                <a:schemeClr val="bg1"/>
              </a:solidFill>
            </a:endParaRPr>
          </a:p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Dans une approche globale et individualisée ils ont pour objectif de:</a:t>
            </a:r>
          </a:p>
          <a:p>
            <a:pPr algn="just"/>
            <a:endParaRPr lang="fr-FR" sz="2400" dirty="0" smtClean="0">
              <a:solidFill>
                <a:schemeClr val="bg1"/>
              </a:solidFill>
            </a:endParaRPr>
          </a:p>
          <a:p>
            <a:pPr lvl="2" algn="just">
              <a:buFontTx/>
              <a:buChar char="-"/>
            </a:pPr>
            <a:r>
              <a:rPr lang="fr-FR" sz="1800" dirty="0" smtClean="0">
                <a:solidFill>
                  <a:schemeClr val="bg1"/>
                </a:solidFill>
              </a:rPr>
              <a:t>Prévenir et soulager les symptômes physiques (dont la douleur)</a:t>
            </a:r>
          </a:p>
          <a:p>
            <a:pPr lvl="2" algn="just">
              <a:buFontTx/>
              <a:buChar char="-"/>
            </a:pPr>
            <a:r>
              <a:rPr lang="fr-FR" sz="1800" dirty="0" smtClean="0">
                <a:solidFill>
                  <a:schemeClr val="bg1"/>
                </a:solidFill>
              </a:rPr>
              <a:t>Anticiper les risques de complications</a:t>
            </a:r>
          </a:p>
          <a:p>
            <a:pPr lvl="2" algn="just">
              <a:buFontTx/>
              <a:buChar char="-"/>
            </a:pPr>
            <a:r>
              <a:rPr lang="fr-FR" sz="1800" dirty="0" smtClean="0">
                <a:solidFill>
                  <a:schemeClr val="bg1"/>
                </a:solidFill>
              </a:rPr>
              <a:t>Prendre en compte les besoins psychologiques, sociaux et spirituels, dans le respect de la dignité de la personne soignée.</a:t>
            </a:r>
            <a:endParaRPr lang="fr-F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0000FF"/>
                </a:solidFill>
              </a:rPr>
              <a:t>DEFINITIONS (Recommandation ANAES)</a:t>
            </a:r>
            <a:endParaRPr lang="fr-FR" sz="32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Démarche de soins palliatifs: </a:t>
            </a:r>
          </a:p>
          <a:p>
            <a:pPr marL="0" indent="0" algn="just">
              <a:buNone/>
            </a:pPr>
            <a:r>
              <a:rPr lang="fr-FR" sz="2400" dirty="0">
                <a:solidFill>
                  <a:schemeClr val="bg1"/>
                </a:solidFill>
              </a:rPr>
              <a:t>	</a:t>
            </a:r>
            <a:r>
              <a:rPr lang="fr-FR" sz="2400" dirty="0" smtClean="0">
                <a:solidFill>
                  <a:schemeClr val="bg1"/>
                </a:solidFill>
              </a:rPr>
              <a:t>« éviter les investigations et traitements déraisonnables   tout en refusant de provoquer intentionnellement la mort. »</a:t>
            </a:r>
          </a:p>
          <a:p>
            <a:pPr algn="just"/>
            <a:endParaRPr lang="fr-FR" sz="2400" dirty="0" smtClean="0">
              <a:solidFill>
                <a:schemeClr val="bg1"/>
              </a:solidFill>
            </a:endParaRPr>
          </a:p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Les soins palliatifs s’adressent aux personnes atteintes de maladies graves évolutives ou mettant en jeu le pronostic vital ou en phase avancée ou terminale.</a:t>
            </a:r>
          </a:p>
          <a:p>
            <a:pPr algn="just"/>
            <a:endParaRPr lang="fr-FR" sz="2400" dirty="0" smtClean="0">
              <a:solidFill>
                <a:schemeClr val="bg1"/>
              </a:solidFill>
            </a:endParaRPr>
          </a:p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Accompagnement également de la famille et des proches.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rgbClr val="0000FF"/>
                </a:solidFill>
              </a:rPr>
              <a:t>II. DROITS DES PATIENTS EN FIN DE VIE</a:t>
            </a:r>
            <a:endParaRPr lang="fr-FR" sz="28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Loi n°99-447 du 9 juin 1999: </a:t>
            </a:r>
          </a:p>
          <a:p>
            <a:pPr>
              <a:buNone/>
            </a:pPr>
            <a:r>
              <a:rPr lang="fr-FR" sz="2800" dirty="0">
                <a:solidFill>
                  <a:schemeClr val="bg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  </a:t>
            </a:r>
            <a:r>
              <a:rPr lang="fr-FR" sz="2400" dirty="0" smtClean="0">
                <a:solidFill>
                  <a:schemeClr val="bg1"/>
                </a:solidFill>
              </a:rPr>
              <a:t>- vise à garantir aux patients le droit d’accès aux soins palliatifs</a:t>
            </a:r>
          </a:p>
          <a:p>
            <a:pPr>
              <a:buNone/>
            </a:pPr>
            <a:endParaRPr lang="fr-FR" sz="2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fr-FR" sz="2800" dirty="0" smtClean="0">
                <a:solidFill>
                  <a:schemeClr val="bg1"/>
                </a:solidFill>
              </a:rPr>
              <a:t>Loi n°2002-303 du 4 mars 2002:</a:t>
            </a:r>
          </a:p>
          <a:p>
            <a:endParaRPr lang="fr-FR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chemeClr val="bg1"/>
                </a:solidFill>
              </a:rPr>
              <a:t>	- donne le droit à toute personne de recevoir des soins visant à 	soulager la douleur </a:t>
            </a:r>
            <a:endParaRPr lang="fr-FR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chemeClr val="bg1"/>
                </a:solidFill>
              </a:rPr>
              <a:t>	- prévoit la désignation d’une personne de confiance </a:t>
            </a:r>
          </a:p>
          <a:p>
            <a:endParaRPr lang="fr-FR" sz="2800" dirty="0" smtClean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0000FF"/>
                </a:solidFill>
              </a:rPr>
              <a:t>II. DROITS DES PATIENTS EN FIN DE VIE</a:t>
            </a:r>
            <a:endParaRPr lang="fr-FR" sz="32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Loi n°2005-370 du 22 Avril 2005</a:t>
            </a:r>
          </a:p>
          <a:p>
            <a:endParaRPr lang="fr-FR" sz="18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fr-FR" sz="2400" dirty="0" smtClean="0">
                <a:solidFill>
                  <a:schemeClr val="bg1"/>
                </a:solidFill>
              </a:rPr>
              <a:t>	- Renforce le droit des malades et des personnes en fin de vie, qu’ils soient conscient ou non.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0000FF"/>
                </a:solidFill>
              </a:rPr>
              <a:t>II. DROITS DES PATIENTS EN FIN DE VIE</a:t>
            </a:r>
            <a:endParaRPr lang="fr-FR" sz="32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La loi LEONETTI affirme pour la première fois, pour tous les patients, l’interdiction d’OBSTINATION DERAISONNABLE</a:t>
            </a:r>
          </a:p>
          <a:p>
            <a:pPr algn="just"/>
            <a:endParaRPr lang="fr-FR" sz="2400" dirty="0" smtClean="0">
              <a:solidFill>
                <a:schemeClr val="bg1"/>
              </a:solidFill>
            </a:endParaRPr>
          </a:p>
          <a:p>
            <a:pPr algn="just"/>
            <a:endParaRPr lang="fr-FR" sz="2400" dirty="0">
              <a:solidFill>
                <a:schemeClr val="bg1"/>
              </a:solidFill>
            </a:endParaRPr>
          </a:p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L’objectif est d’autoriser la suspension d’un traitement ou la possibilité de ne pas l’entreprendre si les résultats escomptés sont inopportuns, inutiles ou disproportionnés.</a:t>
            </a:r>
          </a:p>
        </p:txBody>
      </p:sp>
    </p:spTree>
    <p:extLst>
      <p:ext uri="{BB962C8B-B14F-4D97-AF65-F5344CB8AC3E}">
        <p14:creationId xmlns:p14="http://schemas.microsoft.com/office/powerpoint/2010/main" val="503010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FFFFFF"/>
          </a:solidFill>
        </p:spPr>
        <p:txBody>
          <a:bodyPr>
            <a:normAutofit/>
          </a:bodyPr>
          <a:lstStyle/>
          <a:p>
            <a:pPr eaLnBrk="1" hangingPunct="1"/>
            <a:r>
              <a:rPr lang="fr-FR" sz="3600" dirty="0">
                <a:solidFill>
                  <a:srgbClr val="0000FF"/>
                </a:solidFill>
              </a:rPr>
              <a:t>LE REFUS </a:t>
            </a:r>
            <a:r>
              <a:rPr lang="fr-FR" sz="3600" dirty="0" smtClean="0">
                <a:solidFill>
                  <a:srgbClr val="0000FF"/>
                </a:solidFill>
              </a:rPr>
              <a:t>DE TRAITEMENT</a:t>
            </a:r>
            <a:endParaRPr lang="fr-FR" sz="3600" dirty="0">
              <a:solidFill>
                <a:srgbClr val="0000FF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42875" y="2177926"/>
            <a:ext cx="8701088" cy="5643562"/>
          </a:xfrm>
        </p:spPr>
        <p:txBody>
          <a:bodyPr>
            <a:normAutofit/>
          </a:bodyPr>
          <a:lstStyle/>
          <a:p>
            <a:pPr marL="0" indent="0" algn="just" eaLnBrk="1" hangingPunct="1">
              <a:spcBef>
                <a:spcPts val="1200"/>
              </a:spcBef>
              <a:buFontTx/>
              <a:buNone/>
            </a:pPr>
            <a:r>
              <a:rPr lang="fr-FR" sz="2000" b="0" dirty="0">
                <a:solidFill>
                  <a:schemeClr val="bg1"/>
                </a:solidFill>
                <a:latin typeface="Arial Narrow" pitchFamily="34" charset="0"/>
              </a:rPr>
              <a:t>« </a:t>
            </a:r>
            <a:r>
              <a:rPr lang="fr-FR" sz="2000" b="1" dirty="0">
                <a:solidFill>
                  <a:srgbClr val="FFFF00"/>
                </a:solidFill>
                <a:latin typeface="Arial Narrow" pitchFamily="34" charset="0"/>
              </a:rPr>
              <a:t>Aucun acte </a:t>
            </a:r>
            <a:r>
              <a:rPr lang="fr-FR" sz="2000" b="0" dirty="0">
                <a:solidFill>
                  <a:schemeClr val="bg1"/>
                </a:solidFill>
                <a:latin typeface="Arial Narrow" pitchFamily="34" charset="0"/>
              </a:rPr>
              <a:t>médical ni aucun traitement ne peut être pratiqué </a:t>
            </a:r>
            <a:r>
              <a:rPr lang="fr-FR" sz="2000" b="1" dirty="0">
                <a:solidFill>
                  <a:srgbClr val="FFFF00"/>
                </a:solidFill>
                <a:latin typeface="Arial Narrow" pitchFamily="34" charset="0"/>
              </a:rPr>
              <a:t>sans le consentement </a:t>
            </a:r>
            <a:r>
              <a:rPr lang="fr-FR" sz="2000" b="0" dirty="0">
                <a:solidFill>
                  <a:schemeClr val="bg1"/>
                </a:solidFill>
                <a:latin typeface="Arial Narrow" pitchFamily="34" charset="0"/>
              </a:rPr>
              <a:t>libre et éclairé de la personne et ce consentement peut être retiré à tout moment ».</a:t>
            </a:r>
          </a:p>
          <a:p>
            <a:pPr marL="0" indent="0" algn="just" eaLnBrk="1" hangingPunct="1">
              <a:spcBef>
                <a:spcPts val="1200"/>
              </a:spcBef>
              <a:buFontTx/>
              <a:buNone/>
            </a:pPr>
            <a:r>
              <a:rPr lang="fr-FR" sz="2000" b="0" dirty="0" smtClean="0">
                <a:solidFill>
                  <a:schemeClr val="bg1"/>
                </a:solidFill>
                <a:latin typeface="Arial Narrow" pitchFamily="34" charset="0"/>
              </a:rPr>
              <a:t>	Le </a:t>
            </a:r>
            <a:r>
              <a:rPr lang="fr-FR" sz="2000" b="0" dirty="0">
                <a:solidFill>
                  <a:schemeClr val="bg1"/>
                </a:solidFill>
                <a:latin typeface="Arial Narrow" pitchFamily="34" charset="0"/>
              </a:rPr>
              <a:t>médecin </a:t>
            </a:r>
            <a:r>
              <a:rPr lang="fr-FR" sz="2000" b="1" dirty="0">
                <a:solidFill>
                  <a:srgbClr val="FFFF00"/>
                </a:solidFill>
                <a:latin typeface="Arial Narrow" pitchFamily="34" charset="0"/>
              </a:rPr>
              <a:t>doit respecter la volonté de la personne après l ’avoir informée </a:t>
            </a:r>
            <a:r>
              <a:rPr lang="fr-FR" sz="2000" b="0" dirty="0">
                <a:solidFill>
                  <a:schemeClr val="bg1"/>
                </a:solidFill>
                <a:latin typeface="Arial Narrow" pitchFamily="34" charset="0"/>
              </a:rPr>
              <a:t>des conséquences de ses choix. Si la volonté de la personne de refuser ou d ’interrompre tout traitement met sa vie en danger, le médecin doit tout mettre en œuvre pour la convaincre </a:t>
            </a:r>
            <a:r>
              <a:rPr lang="fr-FR" sz="2000" b="0" dirty="0" smtClean="0">
                <a:solidFill>
                  <a:schemeClr val="bg1"/>
                </a:solidFill>
                <a:latin typeface="Arial Narrow" pitchFamily="34" charset="0"/>
              </a:rPr>
              <a:t>d’accepter </a:t>
            </a:r>
            <a:r>
              <a:rPr lang="fr-FR" sz="2000" b="0" dirty="0">
                <a:solidFill>
                  <a:schemeClr val="bg1"/>
                </a:solidFill>
                <a:latin typeface="Arial Narrow" pitchFamily="34" charset="0"/>
              </a:rPr>
              <a:t>les soins indispensables. Il peut faire appel à un autre membre du corps médical</a:t>
            </a:r>
            <a:r>
              <a:rPr lang="fr-FR" sz="2000" b="0" dirty="0" smtClean="0">
                <a:solidFill>
                  <a:schemeClr val="bg1"/>
                </a:solidFill>
                <a:latin typeface="Arial Narrow" pitchFamily="34" charset="0"/>
              </a:rPr>
              <a:t>.</a:t>
            </a:r>
          </a:p>
          <a:p>
            <a:pPr marL="0" indent="0" algn="just" eaLnBrk="1" hangingPunct="1">
              <a:spcBef>
                <a:spcPts val="1200"/>
              </a:spcBef>
              <a:buFontTx/>
              <a:buNone/>
            </a:pPr>
            <a:endParaRPr lang="fr-FR" sz="2000" b="0" dirty="0">
              <a:solidFill>
                <a:schemeClr val="bg1"/>
              </a:solidFill>
              <a:latin typeface="Arial Narrow" pitchFamily="34" charset="0"/>
            </a:endParaRPr>
          </a:p>
          <a:p>
            <a:pPr marL="0" indent="0" algn="just" eaLnBrk="1" hangingPunct="1">
              <a:spcBef>
                <a:spcPts val="1200"/>
              </a:spcBef>
              <a:buFontTx/>
              <a:buNone/>
            </a:pPr>
            <a:r>
              <a:rPr lang="fr-FR" sz="2000" b="0" dirty="0">
                <a:solidFill>
                  <a:schemeClr val="bg1"/>
                </a:solidFill>
                <a:latin typeface="Arial Narrow" pitchFamily="34" charset="0"/>
              </a:rPr>
              <a:t>Dans tous les cas, le malade doit réitérer sa décision après un délai raisonnable</a:t>
            </a:r>
            <a:r>
              <a:rPr lang="fr-FR" sz="2000" b="0" dirty="0" smtClean="0">
                <a:solidFill>
                  <a:schemeClr val="bg1"/>
                </a:solidFill>
                <a:latin typeface="Arial Narrow" pitchFamily="34" charset="0"/>
              </a:rPr>
              <a:t>. </a:t>
            </a:r>
            <a:r>
              <a:rPr lang="fr-FR" sz="2000" b="0" dirty="0">
                <a:solidFill>
                  <a:schemeClr val="bg1"/>
                </a:solidFill>
                <a:latin typeface="Arial Narrow" pitchFamily="34" charset="0"/>
              </a:rPr>
              <a:t>Celle-ci est inscrite dans son dossier</a:t>
            </a:r>
            <a:r>
              <a:rPr lang="fr-FR" sz="2400" b="0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fr-FR" sz="2000" b="0" dirty="0">
                <a:solidFill>
                  <a:schemeClr val="bg1"/>
                </a:solidFill>
                <a:latin typeface="Arial Narrow" pitchFamily="34" charset="0"/>
              </a:rPr>
              <a:t>médical.</a:t>
            </a:r>
            <a:endParaRPr lang="fr-FR" sz="2400" b="0" dirty="0">
              <a:solidFill>
                <a:schemeClr val="bg1"/>
              </a:solidFill>
              <a:latin typeface="Arial Narrow" pitchFamily="34" charset="0"/>
            </a:endParaRPr>
          </a:p>
          <a:p>
            <a:pPr marL="0" indent="0" algn="just" eaLnBrk="1" hangingPunct="1">
              <a:spcBef>
                <a:spcPts val="1200"/>
              </a:spcBef>
              <a:buFontTx/>
              <a:buNone/>
            </a:pPr>
            <a:r>
              <a:rPr lang="fr-FR" sz="1800" b="0" dirty="0" smtClean="0">
                <a:solidFill>
                  <a:schemeClr val="bg1"/>
                </a:solidFill>
                <a:latin typeface="Arial Narrow" pitchFamily="34" charset="0"/>
              </a:rPr>
              <a:t>						</a:t>
            </a:r>
          </a:p>
          <a:p>
            <a:pPr marL="0" indent="0" algn="just" eaLnBrk="1" hangingPunct="1">
              <a:spcBef>
                <a:spcPts val="1200"/>
              </a:spcBef>
              <a:buFontTx/>
              <a:buNone/>
            </a:pPr>
            <a:r>
              <a:rPr lang="fr-FR" sz="1800" dirty="0">
                <a:solidFill>
                  <a:schemeClr val="bg1"/>
                </a:solidFill>
                <a:latin typeface="Arial Narrow" pitchFamily="34" charset="0"/>
              </a:rPr>
              <a:t>	</a:t>
            </a:r>
            <a:r>
              <a:rPr lang="fr-FR" sz="1800" dirty="0" smtClean="0">
                <a:solidFill>
                  <a:schemeClr val="bg1"/>
                </a:solidFill>
                <a:latin typeface="Arial Narrow" pitchFamily="34" charset="0"/>
              </a:rPr>
              <a:t>					</a:t>
            </a:r>
            <a:r>
              <a:rPr lang="fr-FR" sz="1800" b="0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fr-FR" sz="1800" b="0" dirty="0">
                <a:solidFill>
                  <a:schemeClr val="bg1"/>
                </a:solidFill>
                <a:latin typeface="Arial Narrow" pitchFamily="34" charset="0"/>
              </a:rPr>
              <a:t>Article  L1111-4 al 2 et 3 CSP)</a:t>
            </a:r>
          </a:p>
        </p:txBody>
      </p:sp>
      <p:sp>
        <p:nvSpPr>
          <p:cNvPr id="15364" name="Espace réservé du numéro de diapositive 5"/>
          <p:cNvSpPr txBox="1">
            <a:spLocks noGrp="1"/>
          </p:cNvSpPr>
          <p:nvPr/>
        </p:nvSpPr>
        <p:spPr bwMode="auto">
          <a:xfrm>
            <a:off x="7010400" y="6500813"/>
            <a:ext cx="21336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DD5108D-DF40-409D-9279-96206AD4ED7C}" type="slidenum">
              <a:rPr lang="fr-FR" sz="1000" b="1"/>
              <a:pPr algn="r"/>
              <a:t>7</a:t>
            </a:fld>
            <a:endParaRPr lang="fr-FR" sz="1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FFFFFF"/>
          </a:solidFill>
        </p:spPr>
        <p:txBody>
          <a:bodyPr>
            <a:normAutofit/>
          </a:bodyPr>
          <a:lstStyle/>
          <a:p>
            <a:pPr eaLnBrk="1" hangingPunct="1"/>
            <a:r>
              <a:rPr lang="fr-FR" sz="3600" dirty="0">
                <a:solidFill>
                  <a:srgbClr val="0A0EFF"/>
                </a:solidFill>
              </a:rPr>
              <a:t>LE REFUS DE </a:t>
            </a:r>
            <a:r>
              <a:rPr lang="fr-FR" sz="3600" dirty="0" smtClean="0">
                <a:solidFill>
                  <a:srgbClr val="0A0EFF"/>
                </a:solidFill>
              </a:rPr>
              <a:t>TRAITEMENTS </a:t>
            </a:r>
            <a:r>
              <a:rPr lang="fr-FR" sz="3600" dirty="0">
                <a:solidFill>
                  <a:srgbClr val="0A0EFF"/>
                </a:solidFill>
              </a:rPr>
              <a:t>(suite)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78854" y="2059632"/>
            <a:ext cx="8629650" cy="5257800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fr-FR" sz="2800" dirty="0">
                <a:solidFill>
                  <a:schemeClr val="bg1"/>
                </a:solidFill>
              </a:rPr>
              <a:t>Le médecin doit respecter le refus exprimé</a:t>
            </a:r>
            <a:r>
              <a:rPr lang="fr-FR" sz="2800" dirty="0" smtClean="0">
                <a:solidFill>
                  <a:schemeClr val="bg1"/>
                </a:solidFill>
              </a:rPr>
              <a:t>…</a:t>
            </a:r>
            <a:r>
              <a:rPr lang="fr-FR" dirty="0" smtClean="0">
                <a:solidFill>
                  <a:schemeClr val="bg1"/>
                </a:solidFill>
              </a:rPr>
              <a:t>	</a:t>
            </a:r>
          </a:p>
          <a:p>
            <a:pPr marL="0" indent="0" algn="just" eaLnBrk="1" hangingPunct="1">
              <a:buFontTx/>
              <a:buNone/>
            </a:pPr>
            <a:endParaRPr lang="fr-FR" dirty="0">
              <a:solidFill>
                <a:schemeClr val="bg1"/>
              </a:solidFill>
            </a:endParaRPr>
          </a:p>
          <a:p>
            <a:pPr marL="800100" lvl="2" indent="0"/>
            <a:r>
              <a:rPr lang="fr-FR" dirty="0" smtClean="0">
                <a:solidFill>
                  <a:schemeClr val="bg1"/>
                </a:solidFill>
                <a:latin typeface="Arial Narrow" pitchFamily="34" charset="0"/>
              </a:rPr>
              <a:t> Tenter </a:t>
            </a:r>
            <a:r>
              <a:rPr lang="fr-FR" dirty="0">
                <a:solidFill>
                  <a:schemeClr val="bg1"/>
                </a:solidFill>
                <a:latin typeface="Arial Narrow" pitchFamily="34" charset="0"/>
              </a:rPr>
              <a:t>de convaincre</a:t>
            </a:r>
          </a:p>
          <a:p>
            <a:pPr marL="800100" lvl="2" indent="0"/>
            <a:r>
              <a:rPr lang="fr-FR" dirty="0" smtClean="0">
                <a:solidFill>
                  <a:schemeClr val="bg1"/>
                </a:solidFill>
                <a:latin typeface="Arial Narrow" pitchFamily="34" charset="0"/>
              </a:rPr>
              <a:t> Informer </a:t>
            </a:r>
            <a:r>
              <a:rPr lang="fr-FR" dirty="0">
                <a:solidFill>
                  <a:schemeClr val="bg1"/>
                </a:solidFill>
                <a:latin typeface="Arial Narrow" pitchFamily="34" charset="0"/>
              </a:rPr>
              <a:t>sur les conséquences</a:t>
            </a:r>
          </a:p>
          <a:p>
            <a:pPr marL="800100" lvl="2" indent="0"/>
            <a:r>
              <a:rPr lang="fr-FR" dirty="0" smtClean="0">
                <a:solidFill>
                  <a:schemeClr val="bg1"/>
                </a:solidFill>
                <a:latin typeface="Arial Narrow" pitchFamily="34" charset="0"/>
              </a:rPr>
              <a:t> Proposer </a:t>
            </a:r>
            <a:r>
              <a:rPr lang="fr-FR" dirty="0">
                <a:solidFill>
                  <a:schemeClr val="bg1"/>
                </a:solidFill>
                <a:latin typeface="Arial Narrow" pitchFamily="34" charset="0"/>
              </a:rPr>
              <a:t>une alternative (ordonnance, </a:t>
            </a:r>
            <a:r>
              <a:rPr lang="fr-FR" dirty="0" smtClean="0">
                <a:solidFill>
                  <a:schemeClr val="bg1"/>
                </a:solidFill>
                <a:latin typeface="Arial Narrow" pitchFamily="34" charset="0"/>
              </a:rPr>
              <a:t>suivi, </a:t>
            </a:r>
            <a:r>
              <a:rPr lang="fr-FR" dirty="0">
                <a:solidFill>
                  <a:schemeClr val="bg1"/>
                </a:solidFill>
                <a:latin typeface="Arial Narrow" pitchFamily="34" charset="0"/>
              </a:rPr>
              <a:t>médecin traitant ..</a:t>
            </a:r>
            <a:r>
              <a:rPr lang="fr-FR" dirty="0" smtClean="0">
                <a:solidFill>
                  <a:schemeClr val="bg1"/>
                </a:solidFill>
                <a:latin typeface="Arial Narrow" pitchFamily="34" charset="0"/>
              </a:rPr>
              <a:t>.)</a:t>
            </a:r>
            <a:endParaRPr lang="fr-FR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11620" name="Espace réservé du numéro de diapositive 5"/>
          <p:cNvSpPr txBox="1">
            <a:spLocks noGrp="1"/>
          </p:cNvSpPr>
          <p:nvPr/>
        </p:nvSpPr>
        <p:spPr bwMode="auto">
          <a:xfrm>
            <a:off x="7010400" y="6500813"/>
            <a:ext cx="21336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BDD741A-0C72-4548-BAFB-633AAD4650EF}" type="slidenum">
              <a:rPr lang="fr-FR" sz="1000" b="1"/>
              <a:pPr algn="r"/>
              <a:t>8</a:t>
            </a:fld>
            <a:endParaRPr lang="fr-FR" sz="1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6725" y="274638"/>
            <a:ext cx="8712968" cy="1143000"/>
          </a:xfrm>
          <a:solidFill>
            <a:srgbClr val="FFFFFF"/>
          </a:solidFill>
        </p:spPr>
        <p:txBody>
          <a:bodyPr>
            <a:normAutofit/>
          </a:bodyPr>
          <a:lstStyle/>
          <a:p>
            <a:pPr eaLnBrk="1" hangingPunct="1"/>
            <a:r>
              <a:rPr lang="fr-FR" sz="3600" dirty="0">
                <a:solidFill>
                  <a:srgbClr val="0A0EFF"/>
                </a:solidFill>
              </a:rPr>
              <a:t>LE PATIENT EST EN FIN DE VIE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228600" y="1548281"/>
            <a:ext cx="4381500" cy="4617023"/>
          </a:xfrm>
          <a:ln>
            <a:solidFill>
              <a:srgbClr val="FFFFFF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2400" dirty="0">
                <a:solidFill>
                  <a:srgbClr val="FFFF00"/>
                </a:solidFill>
                <a:latin typeface="Arial Narrow" pitchFamily="34" charset="0"/>
              </a:rPr>
              <a:t>Le patient conscient  </a:t>
            </a:r>
            <a:r>
              <a:rPr lang="fr-FR" sz="2400" dirty="0" smtClean="0">
                <a:solidFill>
                  <a:srgbClr val="FFFF00"/>
                </a:solidFill>
                <a:latin typeface="Arial Narrow" pitchFamily="34" charset="0"/>
              </a:rPr>
              <a:t>:</a:t>
            </a:r>
          </a:p>
          <a:p>
            <a:pPr eaLnBrk="1" hangingPunct="1">
              <a:buFontTx/>
              <a:buNone/>
            </a:pPr>
            <a:endParaRPr lang="fr-FR" sz="2400" dirty="0">
              <a:solidFill>
                <a:schemeClr val="bg1"/>
              </a:solidFill>
              <a:latin typeface="Arial Narrow" pitchFamily="34" charset="0"/>
            </a:endParaRPr>
          </a:p>
          <a:p>
            <a:pPr algn="just" eaLnBrk="1" hangingPunct="1">
              <a:spcBef>
                <a:spcPts val="1200"/>
              </a:spcBef>
            </a:pPr>
            <a:r>
              <a:rPr lang="fr-FR" sz="2000" dirty="0">
                <a:solidFill>
                  <a:schemeClr val="bg1"/>
                </a:solidFill>
                <a:latin typeface="Arial Narrow" pitchFamily="34" charset="0"/>
              </a:rPr>
              <a:t>Respect de la volonté du patient avec information sur les conséquences de son choix</a:t>
            </a:r>
          </a:p>
          <a:p>
            <a:pPr algn="just" eaLnBrk="1" hangingPunct="1">
              <a:spcBef>
                <a:spcPts val="1200"/>
              </a:spcBef>
            </a:pPr>
            <a:r>
              <a:rPr lang="fr-FR" sz="2000" dirty="0">
                <a:solidFill>
                  <a:schemeClr val="bg1"/>
                </a:solidFill>
                <a:latin typeface="Arial Narrow" pitchFamily="34" charset="0"/>
              </a:rPr>
              <a:t>Décision inscrite au dossier médical</a:t>
            </a:r>
          </a:p>
          <a:p>
            <a:pPr algn="just" eaLnBrk="1" hangingPunct="1"/>
            <a:r>
              <a:rPr lang="fr-FR" sz="2000" dirty="0">
                <a:solidFill>
                  <a:schemeClr val="bg1"/>
                </a:solidFill>
                <a:latin typeface="Arial Narrow" pitchFamily="34" charset="0"/>
              </a:rPr>
              <a:t>Soins palliatifs</a:t>
            </a:r>
          </a:p>
          <a:p>
            <a:pPr algn="just" eaLnBrk="1" hangingPunct="1">
              <a:buFontTx/>
              <a:buNone/>
            </a:pPr>
            <a:r>
              <a:rPr lang="fr-FR" sz="2000" dirty="0" smtClean="0">
                <a:solidFill>
                  <a:schemeClr val="bg1"/>
                </a:solidFill>
                <a:latin typeface="Arial Narrow" pitchFamily="34" charset="0"/>
              </a:rPr>
              <a:t>				</a:t>
            </a:r>
          </a:p>
          <a:p>
            <a:pPr algn="just" eaLnBrk="1" hangingPunct="1">
              <a:buFontTx/>
              <a:buNone/>
            </a:pPr>
            <a:r>
              <a:rPr lang="fr-FR" sz="2000" dirty="0">
                <a:solidFill>
                  <a:schemeClr val="bg1"/>
                </a:solidFill>
                <a:latin typeface="Arial Narrow" pitchFamily="34" charset="0"/>
              </a:rPr>
              <a:t>	</a:t>
            </a:r>
            <a:r>
              <a:rPr lang="fr-FR" sz="2000" dirty="0" smtClean="0">
                <a:solidFill>
                  <a:schemeClr val="bg1"/>
                </a:solidFill>
                <a:latin typeface="Arial Narrow" pitchFamily="34" charset="0"/>
              </a:rPr>
              <a:t>			</a:t>
            </a:r>
            <a:endParaRPr lang="fr-FR" sz="11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algn="just" eaLnBrk="1" hangingPunct="1">
              <a:buFontTx/>
              <a:buNone/>
            </a:pPr>
            <a:r>
              <a:rPr lang="fr-FR" sz="1100" dirty="0">
                <a:solidFill>
                  <a:schemeClr val="bg1"/>
                </a:solidFill>
                <a:latin typeface="Arial Narrow" pitchFamily="34" charset="0"/>
              </a:rPr>
              <a:t>	</a:t>
            </a:r>
            <a:r>
              <a:rPr lang="fr-FR" sz="1100" dirty="0" smtClean="0">
                <a:solidFill>
                  <a:schemeClr val="bg1"/>
                </a:solidFill>
                <a:latin typeface="Arial Narrow" pitchFamily="34" charset="0"/>
              </a:rPr>
              <a:t>			</a:t>
            </a:r>
          </a:p>
          <a:p>
            <a:pPr algn="just" eaLnBrk="1" hangingPunct="1">
              <a:buFontTx/>
              <a:buNone/>
            </a:pPr>
            <a:r>
              <a:rPr lang="fr-FR" sz="2000" dirty="0">
                <a:solidFill>
                  <a:schemeClr val="bg1"/>
                </a:solidFill>
                <a:latin typeface="Arial Narrow" pitchFamily="34" charset="0"/>
              </a:rPr>
              <a:t>	</a:t>
            </a:r>
            <a:r>
              <a:rPr lang="fr-FR" sz="2000" dirty="0" smtClean="0">
                <a:solidFill>
                  <a:schemeClr val="bg1"/>
                </a:solidFill>
                <a:latin typeface="Arial Narrow" pitchFamily="34" charset="0"/>
              </a:rPr>
              <a:t>			L 1111</a:t>
            </a:r>
            <a:r>
              <a:rPr lang="fr-FR" sz="2000" dirty="0">
                <a:solidFill>
                  <a:schemeClr val="bg1"/>
                </a:solidFill>
                <a:latin typeface="Arial Narrow" pitchFamily="34" charset="0"/>
              </a:rPr>
              <a:t>-10 CSP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762500" y="1548281"/>
            <a:ext cx="4167188" cy="4617023"/>
          </a:xfrm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fr-FR" sz="2400" dirty="0">
                <a:solidFill>
                  <a:srgbClr val="FFFF00"/>
                </a:solidFill>
                <a:latin typeface="Arial Narrow" pitchFamily="34" charset="0"/>
              </a:rPr>
              <a:t>Le patient inconscient  </a:t>
            </a:r>
            <a:r>
              <a:rPr lang="fr-FR" sz="2400" dirty="0" smtClean="0">
                <a:solidFill>
                  <a:srgbClr val="FFFF00"/>
                </a:solidFill>
                <a:latin typeface="Arial Narrow" pitchFamily="34" charset="0"/>
              </a:rPr>
              <a:t>:</a:t>
            </a:r>
          </a:p>
          <a:p>
            <a:pPr eaLnBrk="1" hangingPunct="1">
              <a:buFontTx/>
              <a:buNone/>
            </a:pPr>
            <a:endParaRPr lang="fr-FR" sz="2400" dirty="0">
              <a:solidFill>
                <a:srgbClr val="FFFF00"/>
              </a:solidFill>
              <a:latin typeface="Arial Narrow" pitchFamily="34" charset="0"/>
            </a:endParaRPr>
          </a:p>
          <a:p>
            <a:pPr algn="just" eaLnBrk="1" hangingPunct="1">
              <a:spcBef>
                <a:spcPts val="1200"/>
              </a:spcBef>
            </a:pPr>
            <a:r>
              <a:rPr lang="fr-FR" sz="2000" dirty="0">
                <a:solidFill>
                  <a:srgbClr val="FFFFFF"/>
                </a:solidFill>
                <a:latin typeface="Arial Narrow" pitchFamily="34" charset="0"/>
              </a:rPr>
              <a:t>Avis de la personne de confiance prévaut sur tout autre avis non médical</a:t>
            </a:r>
          </a:p>
          <a:p>
            <a:pPr algn="just" eaLnBrk="1" hangingPunct="1">
              <a:spcBef>
                <a:spcPts val="1200"/>
              </a:spcBef>
            </a:pPr>
            <a:r>
              <a:rPr lang="fr-FR" sz="2000" dirty="0">
                <a:solidFill>
                  <a:srgbClr val="FFFFFF"/>
                </a:solidFill>
                <a:latin typeface="Arial Narrow" pitchFamily="34" charset="0"/>
              </a:rPr>
              <a:t>Prise en compte des directives anticipées</a:t>
            </a:r>
          </a:p>
          <a:p>
            <a:pPr algn="just" eaLnBrk="1" hangingPunct="1">
              <a:spcBef>
                <a:spcPts val="1200"/>
              </a:spcBef>
            </a:pPr>
            <a:r>
              <a:rPr lang="fr-FR" sz="2000" dirty="0">
                <a:solidFill>
                  <a:srgbClr val="FFFFFF"/>
                </a:solidFill>
                <a:latin typeface="Arial Narrow" pitchFamily="34" charset="0"/>
              </a:rPr>
              <a:t>Procédure collégiale</a:t>
            </a:r>
          </a:p>
          <a:p>
            <a:pPr algn="just" eaLnBrk="1" hangingPunct="1">
              <a:spcBef>
                <a:spcPts val="1200"/>
              </a:spcBef>
            </a:pPr>
            <a:r>
              <a:rPr lang="fr-FR" sz="2000" dirty="0">
                <a:solidFill>
                  <a:srgbClr val="FFFFFF"/>
                </a:solidFill>
                <a:latin typeface="Arial Narrow" pitchFamily="34" charset="0"/>
              </a:rPr>
              <a:t>Soins palliatifs</a:t>
            </a:r>
          </a:p>
          <a:p>
            <a:pPr algn="just" eaLnBrk="1" hangingPunct="1">
              <a:buFontTx/>
              <a:buNone/>
            </a:pPr>
            <a:r>
              <a:rPr lang="fr-FR" sz="2000" dirty="0" smtClean="0">
                <a:solidFill>
                  <a:srgbClr val="FFFFFF"/>
                </a:solidFill>
                <a:latin typeface="Arial Narrow" pitchFamily="34" charset="0"/>
              </a:rPr>
              <a:t>			       </a:t>
            </a:r>
          </a:p>
          <a:p>
            <a:pPr algn="just" eaLnBrk="1" hangingPunct="1">
              <a:buFontTx/>
              <a:buNone/>
            </a:pPr>
            <a:r>
              <a:rPr lang="fr-FR" sz="2000" dirty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fr-FR" sz="2000" dirty="0" smtClean="0">
                <a:solidFill>
                  <a:srgbClr val="FFFFFF"/>
                </a:solidFill>
                <a:latin typeface="Arial Narrow" pitchFamily="34" charset="0"/>
              </a:rPr>
              <a:t>		 L </a:t>
            </a:r>
            <a:r>
              <a:rPr lang="fr-FR" sz="2000" dirty="0">
                <a:solidFill>
                  <a:srgbClr val="FFFFFF"/>
                </a:solidFill>
                <a:latin typeface="Arial Narrow" pitchFamily="34" charset="0"/>
              </a:rPr>
              <a:t>1111-13  CSP</a:t>
            </a:r>
          </a:p>
        </p:txBody>
      </p:sp>
      <p:sp>
        <p:nvSpPr>
          <p:cNvPr id="110597" name="Espace réservé du numéro de diapositive 6"/>
          <p:cNvSpPr txBox="1">
            <a:spLocks noGrp="1"/>
          </p:cNvSpPr>
          <p:nvPr/>
        </p:nvSpPr>
        <p:spPr bwMode="auto">
          <a:xfrm>
            <a:off x="7010400" y="6682430"/>
            <a:ext cx="21336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C24107D-9BEC-490C-936D-2F5D06F24917}" type="slidenum">
              <a:rPr lang="fr-FR" sz="1000" b="1"/>
              <a:pPr algn="r"/>
              <a:t>9</a:t>
            </a:fld>
            <a:endParaRPr lang="fr-FR" sz="1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294</Words>
  <Application>Microsoft Office PowerPoint</Application>
  <PresentationFormat>Affichage à l'écran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PRISE EN CHARGE ET DROITS DES PATIENTS EN FIN DE VIE</vt:lpstr>
      <vt:lpstr>I. DEFINITIONS (Recommandation ANAES)</vt:lpstr>
      <vt:lpstr>DEFINITIONS (Recommandation ANAES)</vt:lpstr>
      <vt:lpstr>II. DROITS DES PATIENTS EN FIN DE VIE</vt:lpstr>
      <vt:lpstr>II. DROITS DES PATIENTS EN FIN DE VIE</vt:lpstr>
      <vt:lpstr>II. DROITS DES PATIENTS EN FIN DE VIE</vt:lpstr>
      <vt:lpstr>LE REFUS DE TRAITEMENT</vt:lpstr>
      <vt:lpstr>LE REFUS DE TRAITEMENTS (suite)</vt:lpstr>
      <vt:lpstr>LE PATIENT EST EN FIN DE VIE</vt:lpstr>
      <vt:lpstr>LA PROCEDURE COLLEGIALE</vt:lpstr>
      <vt:lpstr>CONCLUSION</vt:lpstr>
      <vt:lpstr>Présentation PowerPoint</vt:lpstr>
    </vt:vector>
  </TitlesOfParts>
  <Company>HAP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PRISE EN CHARGE ET DROITS DES PATIENTS EN FIN DE VIE</dc:title>
  <dc:creator>a_noelguillet</dc:creator>
  <cp:lastModifiedBy>APSP</cp:lastModifiedBy>
  <cp:revision>10</cp:revision>
  <dcterms:created xsi:type="dcterms:W3CDTF">2012-09-14T11:18:56Z</dcterms:created>
  <dcterms:modified xsi:type="dcterms:W3CDTF">2012-09-17T10:22:54Z</dcterms:modified>
</cp:coreProperties>
</file>